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65" r:id="rId5"/>
    <p:sldId id="278" r:id="rId6"/>
    <p:sldId id="279" r:id="rId7"/>
    <p:sldId id="280" r:id="rId8"/>
    <p:sldId id="269" r:id="rId9"/>
    <p:sldId id="268" r:id="rId10"/>
    <p:sldId id="273" r:id="rId11"/>
    <p:sldId id="274" r:id="rId12"/>
    <p:sldId id="275" r:id="rId13"/>
    <p:sldId id="277" r:id="rId14"/>
    <p:sldId id="264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ECB9"/>
    <a:srgbClr val="C5F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/>
    <p:restoredTop sz="94631"/>
  </p:normalViewPr>
  <p:slideViewPr>
    <p:cSldViewPr>
      <p:cViewPr varScale="1">
        <p:scale>
          <a:sx n="74" d="100"/>
          <a:sy n="74" d="100"/>
        </p:scale>
        <p:origin x="176" y="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-Arbeitsblat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-Arbeitsblat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Unterschiedliche Aufgaben 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unverständlich/verständlich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5.6667</c:v>
                </c:pt>
                <c:pt idx="1">
                  <c:v>6.5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kompliziert/einfach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Tabelle1!$C$2:$C$3</c:f>
              <c:numCache>
                <c:formatCode>General</c:formatCode>
                <c:ptCount val="2"/>
                <c:pt idx="0">
                  <c:v>5.3333</c:v>
                </c:pt>
                <c:pt idx="1">
                  <c:v>5.5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253-460E-879C-581206D8B81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Tabelle1!$D$2:$D$3</c:f>
              <c:numCache>
                <c:formatCode>General</c:formatCode>
                <c:ptCount val="2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8AC-4D32-B8BD-2D16DC70C4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67598464"/>
        <c:axId val="-2065254736"/>
      </c:barChart>
      <c:catAx>
        <c:axId val="-2067598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65254736"/>
        <c:crosses val="autoZero"/>
        <c:auto val="1"/>
        <c:lblAlgn val="ctr"/>
        <c:lblOffset val="100"/>
        <c:noMultiLvlLbl val="0"/>
      </c:catAx>
      <c:valAx>
        <c:axId val="-2065254736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67598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Identische </a:t>
            </a:r>
            <a:r>
              <a:rPr lang="de-DE" dirty="0" smtClean="0"/>
              <a:t>Aufgaben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unverständlich/verständlich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4.08333</c:v>
                </c:pt>
                <c:pt idx="1">
                  <c:v>3.75</c:v>
                </c:pt>
                <c:pt idx="2">
                  <c:v>4.8333</c:v>
                </c:pt>
                <c:pt idx="3">
                  <c:v>4.91667</c:v>
                </c:pt>
                <c:pt idx="4">
                  <c:v>4.25</c:v>
                </c:pt>
                <c:pt idx="5">
                  <c:v>5.58333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kompliziert/einfach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4.5</c:v>
                </c:pt>
                <c:pt idx="1">
                  <c:v>4.66667</c:v>
                </c:pt>
                <c:pt idx="2">
                  <c:v>5.08333</c:v>
                </c:pt>
                <c:pt idx="3">
                  <c:v>5.25</c:v>
                </c:pt>
                <c:pt idx="4">
                  <c:v>2.833299999999999</c:v>
                </c:pt>
                <c:pt idx="5">
                  <c:v>6.08333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253-460E-879C-581206D8B81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8AC-4D32-B8BD-2D16DC70C4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85043440"/>
        <c:axId val="-2082752624"/>
      </c:barChart>
      <c:catAx>
        <c:axId val="-2085043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82752624"/>
        <c:crosses val="autoZero"/>
        <c:auto val="1"/>
        <c:lblAlgn val="ctr"/>
        <c:lblOffset val="100"/>
        <c:noMultiLvlLbl val="0"/>
      </c:catAx>
      <c:valAx>
        <c:axId val="-2082752624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85043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Bedienbarkeit der App insgesamt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unverständlich/verständlich</c:v>
                </c:pt>
                <c:pt idx="1">
                  <c:v>fantasielos/kreativ</c:v>
                </c:pt>
                <c:pt idx="2">
                  <c:v>schwer bedienbar/leicht bedienbar</c:v>
                </c:pt>
                <c:pt idx="3">
                  <c:v>uninteressant/interessant</c:v>
                </c:pt>
                <c:pt idx="4">
                  <c:v>konentionell/originell</c:v>
                </c:pt>
                <c:pt idx="5">
                  <c:v>kompliziert/einfach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4.5</c:v>
                </c:pt>
                <c:pt idx="1">
                  <c:v>5.1667</c:v>
                </c:pt>
                <c:pt idx="2">
                  <c:v>4.6667</c:v>
                </c:pt>
                <c:pt idx="3">
                  <c:v>4.5</c:v>
                </c:pt>
                <c:pt idx="4">
                  <c:v>5.0</c:v>
                </c:pt>
                <c:pt idx="5">
                  <c:v>4.333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71028832"/>
        <c:axId val="-2080137136"/>
      </c:barChart>
      <c:catAx>
        <c:axId val="-2071028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80137136"/>
        <c:crosses val="autoZero"/>
        <c:auto val="1"/>
        <c:lblAlgn val="ctr"/>
        <c:lblOffset val="100"/>
        <c:noMultiLvlLbl val="0"/>
      </c:catAx>
      <c:valAx>
        <c:axId val="-2080137136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71028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de-DE"/>
          </a:p>
        </p:txBody>
      </p:sp>
      <p:sp>
        <p:nvSpPr>
          <p:cNvPr id="10" name="Rechteck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hteck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hteck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Gerade Verbindung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Gerade Verbindung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Gerade Verbindung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Gerade Verbindung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hteck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Ellips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Ellips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Ellips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8" name="Inhaltsplatzhalt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de-DE"/>
          </a:p>
        </p:txBody>
      </p:sp>
      <p:sp>
        <p:nvSpPr>
          <p:cNvPr id="9" name="Rechteck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hteck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Gerade Verbindung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Gerade Verbindung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Gerade Verbindung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Gerade Verbindung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hteck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Ellips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Ellips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llips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Gerade Verbindung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erade Verbindung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8" name="Gerade Verbindung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Gerade Verbindung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Ellips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Inhaltsplatzhalt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21" name="Datumsplatzhalt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Ellips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de-DE"/>
              <a:t>Bild durch Klicken auf Symbol hinzufügen</a:t>
            </a:r>
            <a:endParaRPr kumimoji="0"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10" name="Gerade Verbindung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hteck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Gerade Verbindung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Gerade Verbindung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Gerade Verbindung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/>
              <a:t>Textmasterformate durch Klicken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EB99765B-6265-4230-895B-55A7E0C311D7}" type="datetimeFigureOut">
              <a:rPr lang="de-DE" smtClean="0"/>
              <a:pPr/>
              <a:t>04.09.18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hteck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Ellips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fridge_fa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79984"/>
            <a:ext cx="3810868" cy="635144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496185"/>
            <a:ext cx="7772400" cy="1470025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de-DE" sz="4000" b="0" dirty="0"/>
              <a:t>Praxis der Softwareentwicklung</a:t>
            </a:r>
            <a:br>
              <a:rPr lang="de-DE" sz="4000" b="0" dirty="0"/>
            </a:br>
            <a:r>
              <a:rPr lang="de-DE" sz="4000" b="0" dirty="0"/>
              <a:t>Qualitätssicherung Präsentation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19584" y="4285682"/>
            <a:ext cx="6400800" cy="129502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de-DE" sz="2400" dirty="0" err="1"/>
              <a:t>Yunjia</a:t>
            </a:r>
            <a:r>
              <a:rPr lang="de-DE" sz="2400" dirty="0"/>
              <a:t> Chen, Jasmin </a:t>
            </a:r>
            <a:r>
              <a:rPr lang="de-DE" sz="2400" dirty="0" err="1"/>
              <a:t>Jat</a:t>
            </a:r>
            <a:r>
              <a:rPr lang="de-DE" sz="2400" dirty="0"/>
              <a:t>, </a:t>
            </a:r>
          </a:p>
          <a:p>
            <a:pPr algn="ctr"/>
            <a:r>
              <a:rPr lang="de-DE" sz="2400" dirty="0"/>
              <a:t>Min </a:t>
            </a:r>
            <a:r>
              <a:rPr lang="de-DE" sz="2400" dirty="0" err="1"/>
              <a:t>Hye</a:t>
            </a:r>
            <a:r>
              <a:rPr lang="de-DE" sz="2400" dirty="0"/>
              <a:t> Park, Alina Shah, Lisa Wang</a:t>
            </a:r>
          </a:p>
        </p:txBody>
      </p:sp>
      <p:pic>
        <p:nvPicPr>
          <p:cNvPr id="5" name="Grafik 4" descr="fridget_logotex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752" y="1340768"/>
            <a:ext cx="3221206" cy="857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="" xmlns:a16="http://schemas.microsoft.com/office/drawing/2014/main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5958500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7963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="" xmlns:a16="http://schemas.microsoft.com/office/drawing/2014/main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483723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926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="" xmlns:a16="http://schemas.microsoft.com/office/drawing/2014/main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60848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9088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Feedback und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Magnetfarbe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 err="1"/>
              <a:t>CoolNotes</a:t>
            </a:r>
            <a:r>
              <a:rPr lang="de-DE" sz="3200" dirty="0"/>
              <a:t> und </a:t>
            </a:r>
            <a:r>
              <a:rPr lang="de-DE" sz="3200" dirty="0" err="1"/>
              <a:t>FrozenNotes</a:t>
            </a: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Accesscode</a:t>
            </a:r>
          </a:p>
          <a:p>
            <a:pPr marL="447675" indent="-447675">
              <a:buNone/>
            </a:pPr>
            <a:endParaRPr lang="de-DE" sz="1000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Begrüßung mit Magnetfarbe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Tutorial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Accesscode speichern / Hinweis zum notieren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9624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 rechteckige Legende 5"/>
          <p:cNvSpPr/>
          <p:nvPr/>
        </p:nvSpPr>
        <p:spPr>
          <a:xfrm>
            <a:off x="2995602" y="866758"/>
            <a:ext cx="5500726" cy="2071702"/>
          </a:xfrm>
          <a:prstGeom prst="wedgeRoundRectCallout">
            <a:avLst>
              <a:gd name="adj1" fmla="val -43716"/>
              <a:gd name="adj2" fmla="val 79137"/>
              <a:gd name="adj3" fmla="val 16667"/>
            </a:avLst>
          </a:prstGeom>
          <a:solidFill>
            <a:srgbClr val="C5F3EA">
              <a:alpha val="37647"/>
            </a:srgbClr>
          </a:solidFill>
          <a:ln>
            <a:solidFill>
              <a:srgbClr val="66ECB9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143239" y="1081072"/>
            <a:ext cx="5538799" cy="1439850"/>
          </a:xfrm>
        </p:spPr>
        <p:txBody>
          <a:bodyPr>
            <a:normAutofit/>
          </a:bodyPr>
          <a:lstStyle/>
          <a:p>
            <a:r>
              <a:rPr lang="de-DE" sz="4000" dirty="0"/>
              <a:t>Vielen Dank </a:t>
            </a:r>
            <a:br>
              <a:rPr lang="de-DE" sz="4000" dirty="0"/>
            </a:br>
            <a:r>
              <a:rPr lang="de-DE" sz="4000" dirty="0"/>
              <a:t>für Ihre Aufmerksamkeit!</a:t>
            </a:r>
          </a:p>
        </p:txBody>
      </p:sp>
      <p:pic>
        <p:nvPicPr>
          <p:cNvPr id="7" name="Grafik 6" descr="fridge_fa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62" y="2643182"/>
            <a:ext cx="2400302" cy="4000504"/>
          </a:xfrm>
          <a:prstGeom prst="rect">
            <a:avLst/>
          </a:prstGeom>
        </p:spPr>
      </p:pic>
      <p:pic>
        <p:nvPicPr>
          <p:cNvPr id="8" name="Grafik 7" descr="fridget_logotex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96" y="4357694"/>
            <a:ext cx="3221206" cy="8572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Behobene Bugs</a:t>
            </a:r>
          </a:p>
        </p:txBody>
      </p:sp>
      <p:pic>
        <p:nvPicPr>
          <p:cNvPr id="4" name="Grafik 4" descr="Screenshot_20180813-01231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60032" y="1743204"/>
            <a:ext cx="2531585" cy="450059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743204"/>
            <a:ext cx="2304256" cy="45005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Probleme beim Testen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772816"/>
            <a:ext cx="7467600" cy="4320480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Data Binding und </a:t>
            </a:r>
            <a:r>
              <a:rPr lang="de-DE" sz="3200" dirty="0" err="1"/>
              <a:t>Retrofit</a:t>
            </a: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Keine testgesteuerte Programmierung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Wenig Beispiele im Internet, vieles veraltet</a:t>
            </a:r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3200" dirty="0"/>
              <a:t>	➜ viel manuell getestet </a:t>
            </a:r>
          </a:p>
        </p:txBody>
      </p:sp>
    </p:spTree>
    <p:extLst>
      <p:ext uri="{BB962C8B-B14F-4D97-AF65-F5344CB8AC3E}">
        <p14:creationId xmlns:p14="http://schemas.microsoft.com/office/powerpoint/2010/main" val="268610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Testarten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Unit Tests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UI-Tests</a:t>
            </a:r>
          </a:p>
          <a:p>
            <a:pPr marL="813435" lvl="1" indent="-447675"/>
            <a:r>
              <a:rPr lang="de-DE" sz="2900" dirty="0"/>
              <a:t>Espresso</a:t>
            </a:r>
          </a:p>
          <a:p>
            <a:pPr marL="813435" lvl="1" indent="-447675"/>
            <a:r>
              <a:rPr lang="de-DE" sz="2900" dirty="0" err="1"/>
              <a:t>Viewwechsel</a:t>
            </a: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Manuelle Tests </a:t>
            </a:r>
          </a:p>
          <a:p>
            <a:pPr marL="813435" lvl="1" indent="-447675"/>
            <a:r>
              <a:rPr lang="de-DE" sz="2900" dirty="0"/>
              <a:t>Testszenarien</a:t>
            </a:r>
          </a:p>
          <a:p>
            <a:pPr marL="813435" lvl="1" indent="-447675"/>
            <a:r>
              <a:rPr lang="de-DE" sz="2900" dirty="0"/>
              <a:t>Beim Implementieren</a:t>
            </a:r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270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Implementierungsphase</a:t>
            </a:r>
          </a:p>
          <a:p>
            <a:pPr marL="813435" lvl="1" indent="-447675"/>
            <a:r>
              <a:rPr lang="de-DE" sz="2900" dirty="0"/>
              <a:t>„Programmiere solange bis es funktioniert“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Qualitätssicherungsphase</a:t>
            </a:r>
          </a:p>
          <a:p>
            <a:pPr marL="813435" lvl="1" indent="-447675"/>
            <a:r>
              <a:rPr lang="de-DE" sz="2900" dirty="0"/>
              <a:t>Fokus </a:t>
            </a:r>
            <a:r>
              <a:rPr lang="de-DE" sz="2900" dirty="0" err="1"/>
              <a:t>Testcode</a:t>
            </a:r>
            <a:endParaRPr lang="de-DE" sz="2900" dirty="0"/>
          </a:p>
          <a:p>
            <a:pPr marL="813435" lvl="1" indent="-447675"/>
            <a:r>
              <a:rPr lang="de-DE" sz="2900" dirty="0"/>
              <a:t>Testfälle und Szenarien aus dem Pflichtenheft </a:t>
            </a:r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6510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pic>
        <p:nvPicPr>
          <p:cNvPr id="17" name="Inhaltsplatzhalter 16">
            <a:extLst>
              <a:ext uri="{FF2B5EF4-FFF2-40B4-BE49-F238E27FC236}">
                <a16:creationId xmlns="" xmlns:a16="http://schemas.microsoft.com/office/drawing/2014/main" id="{F51C3748-8216-4304-9797-7981B5C8D243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" t="33722" r="25844" b="8193"/>
          <a:stretch/>
        </p:blipFill>
        <p:spPr>
          <a:xfrm>
            <a:off x="393231" y="1700808"/>
            <a:ext cx="7707162" cy="3320219"/>
          </a:xfrm>
        </p:spPr>
      </p:pic>
    </p:spTree>
    <p:extLst>
      <p:ext uri="{BB962C8B-B14F-4D97-AF65-F5344CB8AC3E}">
        <p14:creationId xmlns:p14="http://schemas.microsoft.com/office/powerpoint/2010/main" val="7666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 fontScale="92500" lnSpcReduction="10000"/>
          </a:bodyPr>
          <a:lstStyle/>
          <a:p>
            <a:pPr marL="447675" indent="-447675"/>
            <a:r>
              <a:rPr lang="de-DE" sz="3200" dirty="0"/>
              <a:t>Erneutes Öffnen der App</a:t>
            </a:r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Erstellen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lvl="1"/>
            <a:r>
              <a:rPr lang="de-DE" sz="2900" dirty="0"/>
              <a:t>Ohne Betreff</a:t>
            </a:r>
          </a:p>
          <a:p>
            <a:pPr lvl="1"/>
            <a:r>
              <a:rPr lang="de-DE" sz="2900" dirty="0"/>
              <a:t>Letzter Platz von 2 Personen gleichzeitig</a:t>
            </a:r>
          </a:p>
          <a:p>
            <a:pPr lvl="1"/>
            <a:r>
              <a:rPr lang="de-DE" sz="2900" dirty="0"/>
              <a:t>Maximale Textlänge</a:t>
            </a:r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Lesen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marL="813435" lvl="1" indent="-447675"/>
            <a:r>
              <a:rPr lang="de-DE" sz="2900" dirty="0"/>
              <a:t>„Normal“</a:t>
            </a:r>
          </a:p>
          <a:p>
            <a:pPr marL="813435" lvl="1" indent="-447675"/>
            <a:r>
              <a:rPr lang="de-DE" sz="2900" dirty="0"/>
              <a:t>Durch </a:t>
            </a:r>
            <a:r>
              <a:rPr lang="de-DE" sz="2900" dirty="0" err="1"/>
              <a:t>Pushbenachrichtigung</a:t>
            </a:r>
            <a:endParaRPr lang="de-DE" sz="2900" dirty="0"/>
          </a:p>
          <a:p>
            <a:pPr marL="447675" indent="-447675"/>
            <a:endParaRPr lang="de-DE" sz="3200" dirty="0"/>
          </a:p>
          <a:p>
            <a:pPr marL="447675" indent="-447675"/>
            <a:endParaRPr lang="de-DE" sz="3200" dirty="0"/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9023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Wie und was wurde getestet?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="" xmlns:a16="http://schemas.microsoft.com/office/drawing/2014/main" id="{D4343EE9-BC88-42A5-8A13-2EA69D30755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 err="1"/>
              <a:t>FrozenNotes</a:t>
            </a:r>
            <a:r>
              <a:rPr lang="de-DE" sz="3200" dirty="0"/>
              <a:t> bearbeiten</a:t>
            </a:r>
          </a:p>
          <a:p>
            <a:pPr lvl="1"/>
            <a:r>
              <a:rPr lang="de-DE" sz="2900" dirty="0"/>
              <a:t>„normal“</a:t>
            </a:r>
          </a:p>
          <a:p>
            <a:pPr lvl="1"/>
            <a:r>
              <a:rPr lang="de-DE" sz="2900" smtClean="0"/>
              <a:t>gleichzeitig</a:t>
            </a:r>
            <a:endParaRPr lang="de-DE" sz="2900" dirty="0"/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Löschen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marL="813435" lvl="1" indent="-447675"/>
            <a:r>
              <a:rPr lang="de-DE" sz="2900" dirty="0"/>
              <a:t>„normal“</a:t>
            </a:r>
          </a:p>
          <a:p>
            <a:pPr marL="813435" lvl="1" indent="-447675"/>
            <a:r>
              <a:rPr lang="de-DE" sz="2900" dirty="0"/>
              <a:t>Während ein zweiter Nutzer sie liest</a:t>
            </a:r>
          </a:p>
          <a:p>
            <a:pPr marL="813435" lvl="1" indent="-447675"/>
            <a:r>
              <a:rPr lang="de-DE" sz="2900" dirty="0"/>
              <a:t>Fremde </a:t>
            </a:r>
            <a:r>
              <a:rPr lang="de-DE" sz="2900" dirty="0" err="1"/>
              <a:t>CoolNotes</a:t>
            </a:r>
            <a:r>
              <a:rPr lang="de-DE" sz="2900" dirty="0"/>
              <a:t> löschbar?</a:t>
            </a:r>
          </a:p>
          <a:p>
            <a:pPr marL="813435" lvl="1" indent="-447675"/>
            <a:endParaRPr lang="de-DE" sz="2900" dirty="0"/>
          </a:p>
          <a:p>
            <a:pPr marL="365760" lvl="1" indent="0">
              <a:buNone/>
            </a:pPr>
            <a:endParaRPr lang="de-DE" sz="2900" dirty="0"/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1608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Live-Test von Bekannten und Verwandten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Fragebogen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Feedback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740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reus">
  <a:themeElements>
    <a:clrScheme name="Nereus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Nereus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164</Words>
  <Application>Microsoft Macintosh PowerPoint</Application>
  <PresentationFormat>Bildschirmpräsentation (4:3)</PresentationFormat>
  <Paragraphs>87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Calibri</vt:lpstr>
      <vt:lpstr>Wingdings</vt:lpstr>
      <vt:lpstr>Wingdings 2</vt:lpstr>
      <vt:lpstr>Nereus</vt:lpstr>
      <vt:lpstr>Praxis der Softwareentwicklung Qualitätssicherung Präsentation</vt:lpstr>
      <vt:lpstr>Behobene Bugs</vt:lpstr>
      <vt:lpstr>Probleme beim Testen</vt:lpstr>
      <vt:lpstr>Testarten</vt:lpstr>
      <vt:lpstr>Manuelle Tests</vt:lpstr>
      <vt:lpstr>Manuelle Tests</vt:lpstr>
      <vt:lpstr>Manuelle Tests</vt:lpstr>
      <vt:lpstr>Wie und was wurde getestet?</vt:lpstr>
      <vt:lpstr>Nutzerstudie</vt:lpstr>
      <vt:lpstr>Nutzerstudie</vt:lpstr>
      <vt:lpstr>Nutzerstudie</vt:lpstr>
      <vt:lpstr>Nutzerstudie</vt:lpstr>
      <vt:lpstr>Feedback und Fazit</vt:lpstr>
      <vt:lpstr>Vielen Dank  für Ihre Aufmerksamkeit!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Min Hye Park</dc:creator>
  <cp:lastModifiedBy>Ein Microsoft Office-Anwender</cp:lastModifiedBy>
  <cp:revision>52</cp:revision>
  <dcterms:created xsi:type="dcterms:W3CDTF">2018-05-28T07:05:45Z</dcterms:created>
  <dcterms:modified xsi:type="dcterms:W3CDTF">2018-09-04T10:52:52Z</dcterms:modified>
</cp:coreProperties>
</file>